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4" r:id="rId3"/>
    <p:sldId id="268" r:id="rId4"/>
    <p:sldId id="275" r:id="rId5"/>
    <p:sldId id="270" r:id="rId6"/>
    <p:sldId id="257" r:id="rId7"/>
    <p:sldId id="271" r:id="rId8"/>
    <p:sldId id="258" r:id="rId9"/>
    <p:sldId id="272" r:id="rId10"/>
    <p:sldId id="259" r:id="rId11"/>
    <p:sldId id="273" r:id="rId12"/>
    <p:sldId id="260" r:id="rId13"/>
    <p:sldId id="279" r:id="rId14"/>
    <p:sldId id="261" r:id="rId15"/>
    <p:sldId id="266" r:id="rId16"/>
    <p:sldId id="262" r:id="rId17"/>
    <p:sldId id="263" r:id="rId18"/>
    <p:sldId id="264" r:id="rId19"/>
    <p:sldId id="265" r:id="rId20"/>
    <p:sldId id="277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A8F1E1-A23A-4143-917B-81713ABDDC61}" type="datetimeFigureOut">
              <a:rPr lang="en-US" smtClean="0"/>
              <a:t>12-Jun-20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FE2EF-D524-46EA-A52B-25BCEDF51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68900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A8F1E1-A23A-4143-917B-81713ABDDC61}" type="datetimeFigureOut">
              <a:rPr lang="en-US" smtClean="0"/>
              <a:t>12-Jun-20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FE2EF-D524-46EA-A52B-25BCEDF51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18944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A8F1E1-A23A-4143-917B-81713ABDDC61}" type="datetimeFigureOut">
              <a:rPr lang="en-US" smtClean="0"/>
              <a:t>12-Jun-20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FE2EF-D524-46EA-A52B-25BCEDF51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90070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A8F1E1-A23A-4143-917B-81713ABDDC61}" type="datetimeFigureOut">
              <a:rPr lang="en-US" smtClean="0"/>
              <a:t>12-Jun-20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FE2EF-D524-46EA-A52B-25BCEDF51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9530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A8F1E1-A23A-4143-917B-81713ABDDC61}" type="datetimeFigureOut">
              <a:rPr lang="en-US" smtClean="0"/>
              <a:t>12-Jun-20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FE2EF-D524-46EA-A52B-25BCEDF51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30351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A8F1E1-A23A-4143-917B-81713ABDDC61}" type="datetimeFigureOut">
              <a:rPr lang="en-US" smtClean="0"/>
              <a:t>12-Jun-20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FE2EF-D524-46EA-A52B-25BCEDF51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62740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A8F1E1-A23A-4143-917B-81713ABDDC61}" type="datetimeFigureOut">
              <a:rPr lang="en-US" smtClean="0"/>
              <a:t>12-Jun-20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FE2EF-D524-46EA-A52B-25BCEDF51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48859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A8F1E1-A23A-4143-917B-81713ABDDC61}" type="datetimeFigureOut">
              <a:rPr lang="en-US" smtClean="0"/>
              <a:t>12-Jun-20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FE2EF-D524-46EA-A52B-25BCEDF51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82522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A8F1E1-A23A-4143-917B-81713ABDDC61}" type="datetimeFigureOut">
              <a:rPr lang="en-US" smtClean="0"/>
              <a:t>12-Jun-20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FE2EF-D524-46EA-A52B-25BCEDF51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9046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A8F1E1-A23A-4143-917B-81713ABDDC61}" type="datetimeFigureOut">
              <a:rPr lang="en-US" smtClean="0"/>
              <a:t>12-Jun-20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FE2EF-D524-46EA-A52B-25BCEDF51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03285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A8F1E1-A23A-4143-917B-81713ABDDC61}" type="datetimeFigureOut">
              <a:rPr lang="en-US" smtClean="0"/>
              <a:t>12-Jun-20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FE2EF-D524-46EA-A52B-25BCEDF51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55183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A8F1E1-A23A-4143-917B-81713ABDDC61}" type="datetimeFigureOut">
              <a:rPr lang="en-US" smtClean="0"/>
              <a:t>12-Jun-20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1FE2EF-D524-46EA-A52B-25BCEDF51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95658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-57249"/>
            <a:ext cx="7772400" cy="1470025"/>
          </a:xfrm>
        </p:spPr>
        <p:txBody>
          <a:bodyPr/>
          <a:lstStyle/>
          <a:p>
            <a:r>
              <a:rPr lang="mk-MK" dirty="0"/>
              <a:t>групна динамика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1524000"/>
            <a:ext cx="3404096" cy="2553072"/>
          </a:xfrm>
          <a:prstGeom prst="rect">
            <a:avLst/>
          </a:prstGeom>
        </p:spPr>
      </p:pic>
      <p:sp>
        <p:nvSpPr>
          <p:cNvPr id="5" name="Subtitle 2"/>
          <p:cNvSpPr txBox="1">
            <a:spLocks/>
          </p:cNvSpPr>
          <p:nvPr/>
        </p:nvSpPr>
        <p:spPr>
          <a:xfrm>
            <a:off x="1417464" y="980728"/>
            <a:ext cx="6466904" cy="48245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Tuckman</a:t>
            </a:r>
          </a:p>
          <a:p>
            <a:r>
              <a:rPr lang="en-US" dirty="0"/>
              <a:t> 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mk-MK" dirty="0"/>
              <a:t>Фази во развојот </a:t>
            </a:r>
          </a:p>
          <a:p>
            <a:r>
              <a:rPr lang="mk-MK" dirty="0"/>
              <a:t>на динамиката во група</a:t>
            </a:r>
          </a:p>
          <a:p>
            <a:endParaRPr lang="mk-MK" dirty="0"/>
          </a:p>
          <a:p>
            <a:endParaRPr lang="mk-MK" dirty="0"/>
          </a:p>
          <a:p>
            <a:endParaRPr lang="mk-MK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042B482-3A12-422F-9C6A-F89BE500F5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759" y="6217092"/>
            <a:ext cx="1216325" cy="42929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4EEA205-22AC-48A4-97F7-8C683F1AA3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2353" y="6232197"/>
            <a:ext cx="1045650" cy="49121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3A6056A-3E60-4536-B156-2C1D15C62A7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6279196"/>
            <a:ext cx="1869969" cy="397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08131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208" y="3302066"/>
            <a:ext cx="2541921" cy="254192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k-MK" dirty="0"/>
              <a:t>Нормирање - </a:t>
            </a:r>
            <a:r>
              <a:rPr lang="en-US" dirty="0"/>
              <a:t>Norming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2348880"/>
            <a:ext cx="8229600" cy="3528392"/>
          </a:xfrm>
        </p:spPr>
        <p:txBody>
          <a:bodyPr>
            <a:normAutofit/>
          </a:bodyPr>
          <a:lstStyle/>
          <a:p>
            <a:r>
              <a:rPr lang="mk-MK" dirty="0"/>
              <a:t>Отворено несогласување со водачот</a:t>
            </a:r>
            <a:endParaRPr lang="en-US" dirty="0"/>
          </a:p>
          <a:p>
            <a:r>
              <a:rPr lang="mk-MK" dirty="0"/>
              <a:t>Членовите се релаксирани</a:t>
            </a:r>
            <a:endParaRPr lang="en-US" dirty="0"/>
          </a:p>
          <a:p>
            <a:r>
              <a:rPr lang="mk-MK" dirty="0"/>
              <a:t>Фокусот е на меѓусебните односи</a:t>
            </a:r>
          </a:p>
          <a:p>
            <a:r>
              <a:rPr lang="mk-MK" dirty="0"/>
              <a:t>Споредби со други слични групи</a:t>
            </a:r>
            <a:endParaRPr lang="en-US" dirty="0"/>
          </a:p>
          <a:p>
            <a:r>
              <a:rPr lang="mk-MK" dirty="0"/>
              <a:t>Вистински дискусии/дебати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3CF3DEC-E795-4FA3-9C63-563B7FF16E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759" y="6217092"/>
            <a:ext cx="1216325" cy="42929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669594E-1231-4674-BA60-7971E3A2398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2353" y="6232197"/>
            <a:ext cx="1045650" cy="49121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84037D7-D137-447D-8C87-49ED34EE8BB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6279196"/>
            <a:ext cx="1869969" cy="397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7951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k-MK" dirty="0"/>
              <a:t>Изведба - </a:t>
            </a:r>
            <a:r>
              <a:rPr lang="en-US" dirty="0"/>
              <a:t>Performing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2981549"/>
            <a:ext cx="3473348" cy="2605011"/>
          </a:xfrm>
          <a:prstGeom prst="rect">
            <a:avLst/>
          </a:prstGeom>
        </p:spPr>
      </p:pic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57200" y="2981549"/>
            <a:ext cx="8229600" cy="2581747"/>
          </a:xfrm>
        </p:spPr>
        <p:txBody>
          <a:bodyPr>
            <a:normAutofit/>
          </a:bodyPr>
          <a:lstStyle/>
          <a:p>
            <a:r>
              <a:rPr lang="mk-MK" dirty="0"/>
              <a:t>Тимска работа</a:t>
            </a:r>
            <a:endParaRPr lang="en-US" dirty="0"/>
          </a:p>
          <a:p>
            <a:r>
              <a:rPr lang="mk-MK" dirty="0"/>
              <a:t>Тимска кохезија</a:t>
            </a:r>
            <a:endParaRPr lang="en-US" dirty="0"/>
          </a:p>
          <a:p>
            <a:r>
              <a:rPr lang="mk-MK" dirty="0"/>
              <a:t>Водство</a:t>
            </a:r>
            <a:endParaRPr lang="en-US" dirty="0"/>
          </a:p>
          <a:p>
            <a:r>
              <a:rPr lang="mk-MK" dirty="0"/>
              <a:t>Добра изведба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016FA85-1C7D-4044-BB6C-657E215004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759" y="6217092"/>
            <a:ext cx="1216325" cy="42929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AD9D4B7-A4E8-4653-ACAF-1C6200056BE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2353" y="6232197"/>
            <a:ext cx="1045650" cy="49121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AA7E5D6-47FA-40E8-B42A-6FA252FF29E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6279196"/>
            <a:ext cx="1869969" cy="397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88583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k-MK" dirty="0"/>
              <a:t>Изведба - </a:t>
            </a:r>
            <a:r>
              <a:rPr lang="en-US" dirty="0"/>
              <a:t>Performing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0652" y="3429000"/>
            <a:ext cx="3473348" cy="2605011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2057399"/>
            <a:ext cx="8229600" cy="4525963"/>
          </a:xfrm>
        </p:spPr>
        <p:txBody>
          <a:bodyPr/>
          <a:lstStyle/>
          <a:p>
            <a:r>
              <a:rPr lang="mk-MK" dirty="0"/>
              <a:t>Улогите во групата се јасни</a:t>
            </a:r>
            <a:endParaRPr lang="en-US" dirty="0"/>
          </a:p>
          <a:p>
            <a:r>
              <a:rPr lang="mk-MK" dirty="0"/>
              <a:t>Се дискутираат одговорности</a:t>
            </a:r>
            <a:endParaRPr lang="en-US" dirty="0"/>
          </a:p>
          <a:p>
            <a:r>
              <a:rPr lang="mk-MK" dirty="0"/>
              <a:t>Резултатите се разгледуваат, без да се оспоруваат</a:t>
            </a:r>
            <a:endParaRPr lang="en-US" dirty="0"/>
          </a:p>
          <a:p>
            <a:r>
              <a:rPr lang="mk-MK" dirty="0"/>
              <a:t>Креативно решавање проблеми </a:t>
            </a:r>
            <a:endParaRPr lang="en-US" dirty="0"/>
          </a:p>
          <a:p>
            <a:r>
              <a:rPr lang="mk-MK" dirty="0"/>
              <a:t>Вистинска соработка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DAE861A-F486-433F-86D1-B599C4C638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759" y="6217092"/>
            <a:ext cx="1216325" cy="42929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A0B3B33-DE00-4FAE-9523-1F49F679A7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2353" y="6232197"/>
            <a:ext cx="1045650" cy="49121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8B96F15-91D1-4638-A01C-B9465349F4F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6279196"/>
            <a:ext cx="1869969" cy="397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7371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397" y="600175"/>
            <a:ext cx="8112432" cy="5565130"/>
          </a:xfr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D01BCF1-91E4-4054-BF28-67D39EF224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759" y="6217092"/>
            <a:ext cx="1216325" cy="42929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CB361D5-E5F4-471F-8D02-7548B9AFFA6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2353" y="6232197"/>
            <a:ext cx="1045650" cy="49121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1235E5C-7FF2-4A23-8B1F-04D3FA6119A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6279196"/>
            <a:ext cx="1869969" cy="397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63309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620688"/>
            <a:ext cx="8208912" cy="5478713"/>
          </a:xfr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0103EF3-4853-46CF-BB3E-668694E411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759" y="6217092"/>
            <a:ext cx="1216325" cy="42929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6767057-B1D3-437A-9BEF-A06FE5D982B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2353" y="6232197"/>
            <a:ext cx="1045650" cy="49121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BCD0B70-A5BD-4BD4-8C26-474A1D920D6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6279196"/>
            <a:ext cx="1869969" cy="397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44411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40705"/>
            <a:ext cx="7772400" cy="1470025"/>
          </a:xfrm>
        </p:spPr>
        <p:txBody>
          <a:bodyPr/>
          <a:lstStyle/>
          <a:p>
            <a:r>
              <a:rPr lang="mk-MK" dirty="0"/>
              <a:t>ситуационо водство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3429000"/>
            <a:ext cx="3404096" cy="2553072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1988840"/>
            <a:ext cx="6400800" cy="1752600"/>
          </a:xfrm>
        </p:spPr>
        <p:txBody>
          <a:bodyPr/>
          <a:lstStyle/>
          <a:p>
            <a:r>
              <a:rPr lang="en-US" dirty="0"/>
              <a:t>Hersey-Blanchard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218C174-2E26-4B3D-988B-4F7D8A428C5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759" y="6217092"/>
            <a:ext cx="1216325" cy="42929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BC28195-E0F4-4F44-A20C-DE697EB48C4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2353" y="6232197"/>
            <a:ext cx="1045650" cy="49121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876C8F9-F98B-49EC-88DB-CE624342357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6279196"/>
            <a:ext cx="1869969" cy="397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7751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14202"/>
          </a:xfrm>
        </p:spPr>
        <p:txBody>
          <a:bodyPr>
            <a:normAutofit/>
          </a:bodyPr>
          <a:lstStyle/>
          <a:p>
            <a:r>
              <a:rPr lang="mk-MK" dirty="0"/>
              <a:t>Наредување – </a:t>
            </a:r>
            <a:r>
              <a:rPr lang="en-US" dirty="0"/>
              <a:t>Telling</a:t>
            </a:r>
            <a:br>
              <a:rPr lang="en-US" dirty="0"/>
            </a:br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(forming)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4200120"/>
            <a:ext cx="3473261" cy="2181208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55365"/>
            <a:ext cx="8229600" cy="4525963"/>
          </a:xfrm>
        </p:spPr>
        <p:txBody>
          <a:bodyPr>
            <a:normAutofit/>
          </a:bodyPr>
          <a:lstStyle/>
          <a:p>
            <a:r>
              <a:rPr lang="mk-MK" sz="2800" dirty="0"/>
              <a:t>Водачот ги води членовите</a:t>
            </a:r>
            <a:endParaRPr lang="en-US" sz="2800" dirty="0"/>
          </a:p>
          <a:p>
            <a:r>
              <a:rPr lang="mk-MK" sz="2800" dirty="0"/>
              <a:t>Поттикнува учество во работата</a:t>
            </a:r>
          </a:p>
          <a:p>
            <a:r>
              <a:rPr lang="mk-MK" sz="2800" dirty="0"/>
              <a:t>Објаснува очекувања </a:t>
            </a:r>
            <a:endParaRPr lang="en-US" sz="2800" dirty="0"/>
          </a:p>
          <a:p>
            <a:r>
              <a:rPr lang="mk-MK" sz="2800" dirty="0"/>
              <a:t>Разјаснува правила, рокови и граници</a:t>
            </a:r>
            <a:endParaRPr lang="en-US" sz="2800" dirty="0"/>
          </a:p>
          <a:p>
            <a:r>
              <a:rPr lang="mk-MK" sz="2800" dirty="0"/>
              <a:t>Проценува вештини и идентификува улоги </a:t>
            </a:r>
            <a:endParaRPr lang="en-US" sz="2800" dirty="0"/>
          </a:p>
          <a:p>
            <a:r>
              <a:rPr lang="mk-MK" sz="2800" dirty="0"/>
              <a:t>Насетува пречки и бариери</a:t>
            </a:r>
            <a:endParaRPr lang="en-US" sz="28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C672A43-DDEA-499A-983A-DE478A1A56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759" y="6217092"/>
            <a:ext cx="1216325" cy="42929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9D397C5-0496-4663-9ED5-EC56B5D760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2353" y="6232197"/>
            <a:ext cx="1045650" cy="49121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C2728F9-1153-4337-8F9F-446B0AB528A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6279196"/>
            <a:ext cx="1869969" cy="397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964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70186"/>
          </a:xfrm>
        </p:spPr>
        <p:txBody>
          <a:bodyPr>
            <a:normAutofit/>
          </a:bodyPr>
          <a:lstStyle/>
          <a:p>
            <a:r>
              <a:rPr lang="mk-MK" dirty="0"/>
              <a:t>Убедување – </a:t>
            </a:r>
            <a:r>
              <a:rPr lang="en-US" dirty="0"/>
              <a:t>Selling</a:t>
            </a:r>
            <a:br>
              <a:rPr lang="en-US" dirty="0"/>
            </a:br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(storming)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4509120"/>
            <a:ext cx="2843808" cy="1785911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3677631"/>
          </a:xfrm>
        </p:spPr>
        <p:txBody>
          <a:bodyPr>
            <a:normAutofit/>
          </a:bodyPr>
          <a:lstStyle/>
          <a:p>
            <a:r>
              <a:rPr lang="mk-MK" sz="2800" dirty="0"/>
              <a:t>Продавач-водач</a:t>
            </a:r>
            <a:endParaRPr lang="en-US" sz="2800" dirty="0"/>
          </a:p>
          <a:p>
            <a:r>
              <a:rPr lang="mk-MK" sz="2800" dirty="0"/>
              <a:t>Сеуште ги управува и членовите и работата</a:t>
            </a:r>
            <a:endParaRPr lang="en-US" sz="2800" dirty="0"/>
          </a:p>
          <a:p>
            <a:r>
              <a:rPr lang="mk-MK" sz="2800" dirty="0"/>
              <a:t>Охрабрува градење доверба и отвореност</a:t>
            </a:r>
            <a:endParaRPr lang="en-US" sz="2800" dirty="0"/>
          </a:p>
          <a:p>
            <a:r>
              <a:rPr lang="mk-MK" sz="2800" dirty="0"/>
              <a:t>Конфликтите ги менаџира позитивно </a:t>
            </a:r>
            <a:r>
              <a:rPr lang="en-US" sz="2800" dirty="0"/>
              <a:t>(S4CG)</a:t>
            </a:r>
            <a:r>
              <a:rPr lang="mk-MK" sz="2800" dirty="0"/>
              <a:t> </a:t>
            </a:r>
            <a:endParaRPr lang="en-US" sz="2800" dirty="0"/>
          </a:p>
          <a:p>
            <a:r>
              <a:rPr lang="mk-MK" sz="2800" dirty="0"/>
              <a:t>Носи решенија (дури и ако тие не се омилени кај сите членови)</a:t>
            </a:r>
            <a:endParaRPr lang="en-US" sz="28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0664F28-67CE-4FF9-A6A3-B05A81A793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759" y="6217092"/>
            <a:ext cx="1216325" cy="42929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6955461-542C-4D30-8E92-3A3AF2FC6E8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2353" y="6232197"/>
            <a:ext cx="1045650" cy="49121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EAD8C0F-4AB3-4B6B-89F7-94D5568A44C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6279196"/>
            <a:ext cx="1869969" cy="397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004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14202"/>
          </a:xfrm>
        </p:spPr>
        <p:txBody>
          <a:bodyPr/>
          <a:lstStyle/>
          <a:p>
            <a:r>
              <a:rPr lang="mk-MK" dirty="0"/>
              <a:t>Учествување – </a:t>
            </a:r>
            <a:r>
              <a:rPr lang="en-US" dirty="0"/>
              <a:t>Participating</a:t>
            </a:r>
            <a:br>
              <a:rPr lang="en-US" dirty="0"/>
            </a:br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(norming)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4263" y="3429000"/>
            <a:ext cx="2541921" cy="2541921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2019662"/>
            <a:ext cx="8229600" cy="3382175"/>
          </a:xfrm>
        </p:spPr>
        <p:txBody>
          <a:bodyPr>
            <a:normAutofit/>
          </a:bodyPr>
          <a:lstStyle/>
          <a:p>
            <a:r>
              <a:rPr lang="mk-MK" sz="2800" dirty="0"/>
              <a:t>Водач-поддржувач</a:t>
            </a:r>
            <a:endParaRPr lang="en-US" sz="2800" dirty="0"/>
          </a:p>
          <a:p>
            <a:r>
              <a:rPr lang="mk-MK" sz="2800" dirty="0"/>
              <a:t>Одржува отвореност и заемна доверба</a:t>
            </a:r>
            <a:endParaRPr lang="en-US" sz="2800" dirty="0"/>
          </a:p>
          <a:p>
            <a:r>
              <a:rPr lang="mk-MK" sz="2800" dirty="0"/>
              <a:t>Буден е и ја предизвикува групата</a:t>
            </a:r>
            <a:endParaRPr lang="en-US" sz="2800" dirty="0"/>
          </a:p>
          <a:p>
            <a:r>
              <a:rPr lang="mk-MK" sz="2800" dirty="0"/>
              <a:t>Слави индивидуални и групни успеси</a:t>
            </a:r>
            <a:endParaRPr lang="en-US" sz="2800" dirty="0"/>
          </a:p>
          <a:p>
            <a:r>
              <a:rPr lang="mk-MK" sz="2800" dirty="0"/>
              <a:t>Охрабрува редовен фидбек</a:t>
            </a:r>
            <a:endParaRPr lang="en-US" sz="28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85D1CDF-894F-4A04-B9C9-54FD531F8D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759" y="6217092"/>
            <a:ext cx="1216325" cy="42929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10344DE-AF28-4AC9-AE29-3FBBBADFC35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2353" y="6232197"/>
            <a:ext cx="1045650" cy="49121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1F2AFE0-ED83-4B15-A17C-E2C98734E8F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6279196"/>
            <a:ext cx="1869969" cy="397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6008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14202"/>
          </a:xfrm>
        </p:spPr>
        <p:txBody>
          <a:bodyPr>
            <a:normAutofit/>
          </a:bodyPr>
          <a:lstStyle/>
          <a:p>
            <a:r>
              <a:rPr lang="mk-MK" dirty="0"/>
              <a:t>Делегирање – </a:t>
            </a:r>
            <a:r>
              <a:rPr lang="en-US" dirty="0"/>
              <a:t>Delegating</a:t>
            </a:r>
            <a:br>
              <a:rPr lang="en-US" dirty="0"/>
            </a:br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(performing)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0828" y="3747034"/>
            <a:ext cx="3223172" cy="2417379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3759" y="2015654"/>
            <a:ext cx="8229600" cy="3733875"/>
          </a:xfrm>
        </p:spPr>
        <p:txBody>
          <a:bodyPr>
            <a:normAutofit/>
          </a:bodyPr>
          <a:lstStyle/>
          <a:p>
            <a:r>
              <a:rPr lang="mk-MK" sz="2800" dirty="0"/>
              <a:t>Водачот води од позадина (интегрира)</a:t>
            </a:r>
            <a:endParaRPr lang="en-US" sz="2800" dirty="0"/>
          </a:p>
          <a:p>
            <a:r>
              <a:rPr lang="mk-MK" sz="2800" dirty="0"/>
              <a:t>Обезбедува потребни ресурси </a:t>
            </a:r>
          </a:p>
          <a:p>
            <a:r>
              <a:rPr lang="mk-MK" sz="2800" dirty="0"/>
              <a:t>Обезбедува менторска поддршка</a:t>
            </a:r>
            <a:endParaRPr lang="en-US" sz="2800" dirty="0"/>
          </a:p>
          <a:p>
            <a:r>
              <a:rPr lang="mk-MK" sz="2800" dirty="0"/>
              <a:t>Охрабрува редовна (само)евалвација</a:t>
            </a:r>
            <a:endParaRPr lang="en-US" sz="2800" dirty="0"/>
          </a:p>
          <a:p>
            <a:r>
              <a:rPr lang="mk-MK" sz="2800" dirty="0"/>
              <a:t>Развива индивидуални вештини кај членовите</a:t>
            </a:r>
            <a:endParaRPr lang="en-US" sz="28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572521E-6679-4A90-A699-7088728820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759" y="6217092"/>
            <a:ext cx="1216325" cy="42929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55B4CC0-4589-4C8F-8522-A52E4977BF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2353" y="6232197"/>
            <a:ext cx="1045650" cy="49121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C255F63-2E26-4FCA-8F4D-B4AE0A1FA51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6279196"/>
            <a:ext cx="1869969" cy="397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3280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5536" y="2636912"/>
            <a:ext cx="8352928" cy="1440160"/>
          </a:xfrm>
        </p:spPr>
        <p:txBody>
          <a:bodyPr>
            <a:noAutofit/>
          </a:bodyPr>
          <a:lstStyle/>
          <a:p>
            <a:r>
              <a:rPr lang="mk-MK" sz="4000" b="1" dirty="0">
                <a:solidFill>
                  <a:schemeClr val="bg1"/>
                </a:solidFill>
              </a:rPr>
              <a:t>„Целото е повеќе од сума на неговите составни делови“</a:t>
            </a:r>
          </a:p>
          <a:p>
            <a:endParaRPr lang="mk-MK" sz="4000" b="1" dirty="0">
              <a:solidFill>
                <a:schemeClr val="bg1"/>
              </a:solidFill>
            </a:endParaRPr>
          </a:p>
          <a:p>
            <a:pPr algn="r"/>
            <a:r>
              <a:rPr lang="en-US" sz="4000" b="1" dirty="0">
                <a:solidFill>
                  <a:schemeClr val="bg1"/>
                </a:solidFill>
              </a:rPr>
              <a:t>Kurt Lewin</a:t>
            </a:r>
            <a:endParaRPr lang="mk-MK" sz="4000" b="1" dirty="0">
              <a:solidFill>
                <a:schemeClr val="bg1"/>
              </a:solidFill>
            </a:endParaRPr>
          </a:p>
          <a:p>
            <a:pPr algn="just"/>
            <a:endParaRPr lang="mk-MK" sz="4000" b="1" dirty="0">
              <a:solidFill>
                <a:schemeClr val="bg1"/>
              </a:solidFill>
            </a:endParaRPr>
          </a:p>
          <a:p>
            <a:pPr algn="just"/>
            <a:endParaRPr lang="mk-MK" sz="4000" b="1" dirty="0">
              <a:solidFill>
                <a:schemeClr val="bg1"/>
              </a:solidFill>
            </a:endParaRPr>
          </a:p>
          <a:p>
            <a:pPr algn="just"/>
            <a:endParaRPr lang="mk-MK" sz="4000" b="1" dirty="0">
              <a:solidFill>
                <a:schemeClr val="bg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2462F43-DEDE-4B89-A35D-E8AECA87A9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759" y="6217092"/>
            <a:ext cx="1216325" cy="42929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97763B5-BD03-4559-87A4-8B0C9AB3A7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2353" y="6232197"/>
            <a:ext cx="1045650" cy="49121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D45D928-B071-4BAD-B7B0-7087468D913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6279196"/>
            <a:ext cx="1869969" cy="397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871561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397" y="600175"/>
            <a:ext cx="8112432" cy="5565130"/>
          </a:xfrm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1907704" y="991269"/>
            <a:ext cx="1944216" cy="6375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/>
              <a:t>telling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6156176" y="2431429"/>
            <a:ext cx="1944216" cy="6375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/>
              <a:t>selling</a:t>
            </a: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4932040" y="5239741"/>
            <a:ext cx="2160240" cy="63753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/>
              <a:t>participating</a:t>
            </a: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683568" y="3789040"/>
            <a:ext cx="2160240" cy="6375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/>
              <a:t>delegating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78E00B1-F8F8-42F8-AE1C-CBBE195166E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759" y="6217092"/>
            <a:ext cx="1216325" cy="42929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3D73AE3-17BA-48D5-AB1F-D1A78E39578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2353" y="6232197"/>
            <a:ext cx="1045650" cy="49121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216636C-0616-446D-84E2-DCEEBE78108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6279196"/>
            <a:ext cx="1869969" cy="397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6550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6" name="Rectangle 2"/>
          <p:cNvSpPr>
            <a:spLocks noGrp="1" noChangeArrowheads="1"/>
          </p:cNvSpPr>
          <p:nvPr>
            <p:ph type="title"/>
          </p:nvPr>
        </p:nvSpPr>
        <p:spPr>
          <a:xfrm>
            <a:off x="400000" y="265585"/>
            <a:ext cx="7772400" cy="1435223"/>
          </a:xfrm>
        </p:spPr>
        <p:txBody>
          <a:bodyPr>
            <a:normAutofit/>
          </a:bodyPr>
          <a:lstStyle/>
          <a:p>
            <a:pPr algn="l"/>
            <a:r>
              <a:rPr lang="mk-MK" b="1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Групна </a:t>
            </a:r>
            <a:br>
              <a:rPr lang="mk-MK" b="1" dirty="0">
                <a:solidFill>
                  <a:schemeClr val="accent5">
                    <a:lumMod val="40000"/>
                    <a:lumOff val="60000"/>
                  </a:schemeClr>
                </a:solidFill>
              </a:rPr>
            </a:br>
            <a:r>
              <a:rPr lang="mk-MK" b="1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динамика</a:t>
            </a:r>
            <a:endParaRPr lang="en-US" dirty="0">
              <a:solidFill>
                <a:schemeClr val="accent5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853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536" y="3645024"/>
            <a:ext cx="8568952" cy="2820144"/>
          </a:xfrm>
        </p:spPr>
        <p:txBody>
          <a:bodyPr>
            <a:normAutofit/>
          </a:bodyPr>
          <a:lstStyle/>
          <a:p>
            <a:pPr marL="0" indent="0" eaLnBrk="1" hangingPunct="1">
              <a:buNone/>
            </a:pPr>
            <a:endParaRPr lang="en-US" sz="3600" b="1" dirty="0">
              <a:solidFill>
                <a:schemeClr val="bg1"/>
              </a:solidFill>
            </a:endParaRPr>
          </a:p>
          <a:p>
            <a:pPr eaLnBrk="1" hangingPunct="1">
              <a:buFontTx/>
              <a:buNone/>
            </a:pPr>
            <a:endParaRPr lang="en-US" sz="2000" dirty="0">
              <a:solidFill>
                <a:schemeClr val="bg1"/>
              </a:solidFill>
            </a:endParaRPr>
          </a:p>
          <a:p>
            <a:pPr marL="0" indent="0" eaLnBrk="1" hangingPunct="1">
              <a:buNone/>
            </a:pPr>
            <a:r>
              <a:rPr lang="mk-MK" dirty="0">
                <a:solidFill>
                  <a:schemeClr val="bg1"/>
                </a:solidFill>
              </a:rPr>
              <a:t>Група од двајца или повеќе луѓе во интеракција, на начин на кој </a:t>
            </a:r>
            <a:r>
              <a:rPr lang="mk-MK" b="1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секој влијае и е под влијание </a:t>
            </a:r>
            <a:r>
              <a:rPr lang="mk-MK" dirty="0">
                <a:solidFill>
                  <a:schemeClr val="bg1"/>
                </a:solidFill>
              </a:rPr>
              <a:t>на останатите во групата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1" y="-12576"/>
            <a:ext cx="4572000" cy="365759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D831EE5-6797-4E9D-9DC5-EA85504BF5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759" y="6217092"/>
            <a:ext cx="1216325" cy="42929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162B5B3-EA1D-4306-AD72-D364B40A4E0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2353" y="6232197"/>
            <a:ext cx="1045650" cy="49121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36D4045-340B-4940-A0D0-33983DAA34D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6279196"/>
            <a:ext cx="1869969" cy="397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09493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397" y="600175"/>
            <a:ext cx="8112432" cy="5565130"/>
          </a:xfr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0F9162A-519B-45D1-A5BC-D1C2B2AE84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759" y="6217092"/>
            <a:ext cx="1216325" cy="42929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184947D-6CBD-485D-9295-4B374B53ED8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2353" y="6232197"/>
            <a:ext cx="1045650" cy="49121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CF44DE6-C647-437D-B5E7-53CB2D6E72A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6279196"/>
            <a:ext cx="1869969" cy="397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42147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k-MK" dirty="0"/>
              <a:t>Формирање - </a:t>
            </a:r>
            <a:r>
              <a:rPr lang="en-US" dirty="0"/>
              <a:t>Forming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3762801"/>
            <a:ext cx="3473261" cy="2181208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47" y="3362262"/>
            <a:ext cx="8229600" cy="2581747"/>
          </a:xfrm>
        </p:spPr>
        <p:txBody>
          <a:bodyPr>
            <a:normAutofit/>
          </a:bodyPr>
          <a:lstStyle/>
          <a:p>
            <a:r>
              <a:rPr lang="mk-MK" dirty="0"/>
              <a:t>Возбуда</a:t>
            </a:r>
            <a:endParaRPr lang="en-US" dirty="0"/>
          </a:p>
          <a:p>
            <a:r>
              <a:rPr lang="mk-MK" dirty="0"/>
              <a:t>Исчекување</a:t>
            </a:r>
            <a:endParaRPr lang="en-US" dirty="0"/>
          </a:p>
          <a:p>
            <a:r>
              <a:rPr lang="mk-MK" dirty="0"/>
              <a:t>Анксиозност</a:t>
            </a:r>
            <a:endParaRPr lang="en-US" dirty="0"/>
          </a:p>
          <a:p>
            <a:r>
              <a:rPr lang="mk-MK" dirty="0"/>
              <a:t>Оптимизам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3669D37-829B-4333-9715-425F05E213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759" y="6217092"/>
            <a:ext cx="1216325" cy="42929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138BE48-0B60-49EA-8496-EFB1897F937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2353" y="6232197"/>
            <a:ext cx="1045650" cy="49121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AA93082-7631-4ED1-A8EE-0B6644BD1BB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6279196"/>
            <a:ext cx="1869969" cy="397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7595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k-MK" dirty="0"/>
              <a:t>Формирање - </a:t>
            </a:r>
            <a:r>
              <a:rPr lang="en-US" dirty="0"/>
              <a:t>Forming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0739" y="4056047"/>
            <a:ext cx="3473261" cy="2181208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11349"/>
            <a:ext cx="8229600" cy="3733875"/>
          </a:xfrm>
        </p:spPr>
        <p:txBody>
          <a:bodyPr>
            <a:normAutofit/>
          </a:bodyPr>
          <a:lstStyle/>
          <a:p>
            <a:r>
              <a:rPr lang="mk-MK" sz="2800" dirty="0"/>
              <a:t>Групата има потреба од јасни насоки</a:t>
            </a:r>
            <a:endParaRPr lang="en-US" sz="2800" dirty="0"/>
          </a:p>
          <a:p>
            <a:r>
              <a:rPr lang="mk-MK" sz="2800" dirty="0"/>
              <a:t>Членовите слабо (се) слушаат</a:t>
            </a:r>
            <a:endParaRPr lang="en-US" sz="2800" dirty="0"/>
          </a:p>
          <a:p>
            <a:r>
              <a:rPr lang="mk-MK" sz="2800" dirty="0"/>
              <a:t>Се дискутира површно </a:t>
            </a:r>
            <a:endParaRPr lang="en-US" sz="2800" dirty="0"/>
          </a:p>
          <a:p>
            <a:r>
              <a:rPr lang="mk-MK" sz="2800" dirty="0"/>
              <a:t>Сомнеж во другите и/или во водачот</a:t>
            </a:r>
            <a:endParaRPr lang="en-US" sz="2800" dirty="0"/>
          </a:p>
          <a:p>
            <a:r>
              <a:rPr lang="mk-MK" sz="2800" dirty="0"/>
              <a:t>Водачот информира/наредува и дава збор</a:t>
            </a:r>
            <a:endParaRPr lang="en-US" sz="2800" dirty="0"/>
          </a:p>
          <a:p>
            <a:r>
              <a:rPr lang="mk-MK" sz="2800" dirty="0"/>
              <a:t>Сомнеж околу припадноста</a:t>
            </a:r>
            <a:endParaRPr lang="en-US" sz="28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87114FD-2CB6-4EBB-AC11-947E2A4B87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759" y="6217092"/>
            <a:ext cx="1216325" cy="42929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1553816-6D04-4F09-A74D-031B142976D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2353" y="6232197"/>
            <a:ext cx="1045650" cy="49121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D23401A-03F3-4A08-A9FE-98A03C7D140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6279196"/>
            <a:ext cx="1869969" cy="397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013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k-MK" dirty="0"/>
              <a:t>Бура - </a:t>
            </a:r>
            <a:r>
              <a:rPr lang="en-US" dirty="0"/>
              <a:t>Storming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6664" y="3322861"/>
            <a:ext cx="2843808" cy="1785911"/>
          </a:xfrm>
          <a:prstGeom prst="rect">
            <a:avLst/>
          </a:prstGeom>
        </p:spPr>
      </p:pic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23528" y="2924944"/>
            <a:ext cx="8229600" cy="2581747"/>
          </a:xfrm>
        </p:spPr>
        <p:txBody>
          <a:bodyPr>
            <a:normAutofit/>
          </a:bodyPr>
          <a:lstStyle/>
          <a:p>
            <a:r>
              <a:rPr lang="mk-MK" dirty="0"/>
              <a:t>Враќање во реалноста</a:t>
            </a:r>
            <a:endParaRPr lang="en-US" dirty="0"/>
          </a:p>
          <a:p>
            <a:r>
              <a:rPr lang="mk-MK" dirty="0"/>
              <a:t>Фрустрација</a:t>
            </a:r>
            <a:endParaRPr lang="en-US" dirty="0"/>
          </a:p>
          <a:p>
            <a:r>
              <a:rPr lang="mk-MK" dirty="0"/>
              <a:t>Незадоволство</a:t>
            </a:r>
            <a:endParaRPr lang="en-US" dirty="0"/>
          </a:p>
          <a:p>
            <a:r>
              <a:rPr lang="mk-MK" dirty="0"/>
              <a:t>Прилагодлива анксиозност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F15B07F-2757-4AFE-AA0D-3A1D4014FE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759" y="6217092"/>
            <a:ext cx="1216325" cy="42929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BC60E3F-74B2-4220-AEC3-2C3861D53B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2353" y="6232197"/>
            <a:ext cx="1045650" cy="49121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3936CB1-CB6B-40B4-AF35-2AD10E7679E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6279196"/>
            <a:ext cx="1869969" cy="397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5466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k-MK" dirty="0"/>
              <a:t>Бура - </a:t>
            </a:r>
            <a:r>
              <a:rPr lang="en-US" dirty="0"/>
              <a:t>Storming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4365104"/>
            <a:ext cx="2843808" cy="1785911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844824"/>
            <a:ext cx="8435280" cy="4525963"/>
          </a:xfrm>
        </p:spPr>
        <p:txBody>
          <a:bodyPr>
            <a:normAutofit/>
          </a:bodyPr>
          <a:lstStyle/>
          <a:p>
            <a:r>
              <a:rPr lang="mk-MK" sz="2800" dirty="0"/>
              <a:t>Први обиди за наметнување влијание</a:t>
            </a:r>
            <a:endParaRPr lang="en-US" sz="2800" dirty="0"/>
          </a:p>
          <a:p>
            <a:r>
              <a:rPr lang="mk-MK" sz="2800" dirty="0"/>
              <a:t>Формирање на први под-групи</a:t>
            </a:r>
            <a:endParaRPr lang="en-US" sz="2800" dirty="0"/>
          </a:p>
          <a:p>
            <a:r>
              <a:rPr lang="mk-MK" sz="2800" dirty="0"/>
              <a:t>Отворени судови за другите членови</a:t>
            </a:r>
          </a:p>
          <a:p>
            <a:r>
              <a:rPr lang="mk-MK" sz="2800" dirty="0"/>
              <a:t>Избегнување задачи </a:t>
            </a:r>
            <a:endParaRPr lang="en-US" sz="2800" dirty="0"/>
          </a:p>
          <a:p>
            <a:r>
              <a:rPr lang="mk-MK" sz="2800" dirty="0"/>
              <a:t>Оспорување на барањата на водачот</a:t>
            </a:r>
            <a:endParaRPr lang="en-US" sz="2800" dirty="0"/>
          </a:p>
          <a:p>
            <a:r>
              <a:rPr lang="mk-MK" sz="2800" dirty="0"/>
              <a:t>Отворено оспорување на приоритетите</a:t>
            </a:r>
            <a:endParaRPr lang="en-US" sz="2800" dirty="0"/>
          </a:p>
          <a:p>
            <a:r>
              <a:rPr lang="mk-MK" sz="2800" dirty="0"/>
              <a:t>Промоција на лични достигнувања</a:t>
            </a:r>
            <a:endParaRPr lang="en-US" sz="28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D78F4FC-9484-4CC9-A409-EC1EBA5E9C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759" y="6217092"/>
            <a:ext cx="1216325" cy="42929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396C72D-8397-419F-8EAB-AC49C00A65F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2353" y="6232197"/>
            <a:ext cx="1045650" cy="49121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92B92CD-3968-47FF-9CBE-E1B76F633DE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6279196"/>
            <a:ext cx="1869969" cy="397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4300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3212976"/>
            <a:ext cx="2541921" cy="254192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k-MK" dirty="0"/>
              <a:t>Нормирање - </a:t>
            </a:r>
            <a:r>
              <a:rPr lang="en-US" dirty="0"/>
              <a:t>Norming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57200" y="3041051"/>
            <a:ext cx="8229600" cy="2581747"/>
          </a:xfrm>
        </p:spPr>
        <p:txBody>
          <a:bodyPr>
            <a:normAutofit/>
          </a:bodyPr>
          <a:lstStyle/>
          <a:p>
            <a:r>
              <a:rPr lang="mk-MK" dirty="0"/>
              <a:t>Споделени цели</a:t>
            </a:r>
            <a:endParaRPr lang="en-US" dirty="0"/>
          </a:p>
          <a:p>
            <a:r>
              <a:rPr lang="mk-MK" dirty="0"/>
              <a:t>Групна кохезија</a:t>
            </a:r>
            <a:endParaRPr lang="en-US" dirty="0"/>
          </a:p>
          <a:p>
            <a:r>
              <a:rPr lang="mk-MK" dirty="0"/>
              <a:t>Зафаќање/справување</a:t>
            </a:r>
            <a:endParaRPr lang="en-US" dirty="0"/>
          </a:p>
          <a:p>
            <a:r>
              <a:rPr lang="mk-MK" dirty="0"/>
              <a:t>Прифаќање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6D74C6A-A9D9-4C5A-AA74-A9AB77A626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759" y="6217092"/>
            <a:ext cx="1216325" cy="42929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1477E77-7E94-46CB-8204-B663DAFCA6D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2353" y="6232197"/>
            <a:ext cx="1045650" cy="49121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2D764F0-4371-4C28-B830-83ED5645BE2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6279196"/>
            <a:ext cx="1869969" cy="397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55327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828</TotalTime>
  <Words>342</Words>
  <Application>Microsoft Office PowerPoint</Application>
  <PresentationFormat>On-screen Show (4:3)</PresentationFormat>
  <Paragraphs>96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3" baseType="lpstr">
      <vt:lpstr>Arial</vt:lpstr>
      <vt:lpstr>Calibri</vt:lpstr>
      <vt:lpstr>Office Theme</vt:lpstr>
      <vt:lpstr>групна динамика</vt:lpstr>
      <vt:lpstr>PowerPoint Presentation</vt:lpstr>
      <vt:lpstr>Групна  динамика</vt:lpstr>
      <vt:lpstr>PowerPoint Presentation</vt:lpstr>
      <vt:lpstr>Формирање - Forming</vt:lpstr>
      <vt:lpstr>Формирање - Forming</vt:lpstr>
      <vt:lpstr>Бура - Storming</vt:lpstr>
      <vt:lpstr>Бура - Storming</vt:lpstr>
      <vt:lpstr>Нормирање - Norming</vt:lpstr>
      <vt:lpstr>Нормирање - Norming</vt:lpstr>
      <vt:lpstr>Изведба - Performing</vt:lpstr>
      <vt:lpstr>Изведба - Performing</vt:lpstr>
      <vt:lpstr>PowerPoint Presentation</vt:lpstr>
      <vt:lpstr>PowerPoint Presentation</vt:lpstr>
      <vt:lpstr>ситуационо водство</vt:lpstr>
      <vt:lpstr>Наредување – Telling (forming)</vt:lpstr>
      <vt:lpstr>Убедување – Selling (storming)</vt:lpstr>
      <vt:lpstr>Учествување – Participating (norming)</vt:lpstr>
      <vt:lpstr>Делегирање – Delegating (performing)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групна динамика</dc:title>
  <dc:creator>gogo</dc:creator>
  <cp:lastModifiedBy>ND</cp:lastModifiedBy>
  <cp:revision>37</cp:revision>
  <dcterms:created xsi:type="dcterms:W3CDTF">2014-11-19T09:08:17Z</dcterms:created>
  <dcterms:modified xsi:type="dcterms:W3CDTF">2020-06-12T10:23:29Z</dcterms:modified>
</cp:coreProperties>
</file>